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70" r:id="rId8"/>
    <p:sldId id="268" r:id="rId9"/>
    <p:sldId id="271" r:id="rId10"/>
    <p:sldId id="269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E3235-FD4A-44A5-BAB5-549F8F0EB121}" type="datetimeFigureOut">
              <a:rPr lang="cs-CZ" smtClean="0"/>
              <a:t>30.4.2015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0A2A-D9C8-49AA-9CA1-5B5E070471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tichy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tichy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slide_prazdny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sp>
        <p:nvSpPr>
          <p:cNvPr id="6" name="TextovéPole 5"/>
          <p:cNvSpPr txBox="1"/>
          <p:nvPr/>
        </p:nvSpPr>
        <p:spPr>
          <a:xfrm>
            <a:off x="36512" y="1700808"/>
            <a:ext cx="8999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+mj-lt"/>
              </a:rPr>
              <a:t>KVALITNÍ EVIDENCE</a:t>
            </a:r>
            <a:endParaRPr lang="cs-CZ" sz="4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0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+mj-lt"/>
              </a:rPr>
              <a:t>JAKO </a:t>
            </a:r>
          </a:p>
          <a:p>
            <a:pPr algn="ctr"/>
            <a:endParaRPr lang="cs-CZ" sz="10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+mj-lt"/>
              </a:rPr>
              <a:t>NÁSTROJ K ŘEŠENÍ DEMOGRAFICKÉHO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+mj-lt"/>
              </a:rPr>
              <a:t>VÝVOJE V SILNIČNÍ DOPRAVĚ</a:t>
            </a:r>
          </a:p>
          <a:p>
            <a:pPr algn="ctr"/>
            <a:endParaRPr lang="cs-CZ" dirty="0"/>
          </a:p>
          <a:p>
            <a:pPr algn="ctr"/>
            <a:endParaRPr lang="cs-CZ" sz="3200" b="1" dirty="0" smtClean="0"/>
          </a:p>
          <a:p>
            <a:pPr algn="ctr"/>
            <a:r>
              <a:rPr lang="cs-CZ" sz="3200" b="1" dirty="0" smtClean="0"/>
              <a:t>Ing</a:t>
            </a:r>
            <a:r>
              <a:rPr lang="cs-CZ" sz="3200" b="1" dirty="0"/>
              <a:t>. Jan TICHÝ, </a:t>
            </a:r>
            <a:r>
              <a:rPr lang="cs-CZ" sz="3200" b="1" dirty="0" err="1"/>
              <a:t>Ph.D</a:t>
            </a:r>
            <a:r>
              <a:rPr lang="cs-CZ" sz="3200" b="1" dirty="0"/>
              <a:t>.</a:t>
            </a:r>
            <a:endParaRPr lang="cs-CZ" sz="3200" dirty="0"/>
          </a:p>
          <a:p>
            <a:pPr algn="ctr"/>
            <a:r>
              <a:rPr lang="cs-CZ" dirty="0"/>
              <a:t>(</a:t>
            </a:r>
            <a:r>
              <a:rPr lang="cs-CZ" u="sng" dirty="0">
                <a:hlinkClick r:id="rId3"/>
              </a:rPr>
              <a:t>www.</a:t>
            </a:r>
            <a:r>
              <a:rPr lang="cs-CZ" u="sng" dirty="0" err="1">
                <a:hlinkClick r:id="rId3"/>
              </a:rPr>
              <a:t>jantichy.net</a:t>
            </a:r>
            <a:r>
              <a:rPr lang="cs-CZ" dirty="0"/>
              <a:t>)</a:t>
            </a:r>
          </a:p>
          <a:p>
            <a:pPr algn="ctr"/>
            <a:r>
              <a:rPr lang="cs-CZ" dirty="0"/>
              <a:t> 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675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MOUDROSTI Ing. Jaromíra KUNSTA: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7796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Kdo </a:t>
            </a:r>
            <a:r>
              <a:rPr lang="cs-CZ" sz="3600" dirty="0" smtClean="0"/>
              <a:t>se bude podílet na řešení</a:t>
            </a:r>
            <a:r>
              <a:rPr lang="cs-CZ" sz="3600" dirty="0" smtClean="0"/>
              <a:t>?</a:t>
            </a:r>
            <a:endParaRPr lang="cs-CZ" sz="3600" dirty="0" smtClean="0"/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VŠICHNI</a:t>
            </a:r>
            <a:endParaRPr lang="cs-CZ" sz="3600" dirty="0">
              <a:solidFill>
                <a:srgbClr val="FF0000"/>
              </a:solidFill>
            </a:endParaRPr>
          </a:p>
          <a:p>
            <a:pPr algn="ctr"/>
            <a:endParaRPr lang="cs-CZ" sz="3600" dirty="0" smtClean="0"/>
          </a:p>
          <a:p>
            <a:pPr algn="ctr"/>
            <a:r>
              <a:rPr lang="cs-CZ" sz="3600" dirty="0" smtClean="0"/>
              <a:t>Komu </a:t>
            </a:r>
            <a:r>
              <a:rPr lang="cs-CZ" sz="3600" dirty="0"/>
              <a:t>to pomůže</a:t>
            </a:r>
            <a:r>
              <a:rPr lang="cs-CZ" sz="3600" dirty="0" smtClean="0"/>
              <a:t>?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VŠEM</a:t>
            </a:r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Kdo to zaplatí</a:t>
            </a:r>
            <a:r>
              <a:rPr lang="cs-CZ" sz="3600" dirty="0" smtClean="0"/>
              <a:t>?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VŠICHNI</a:t>
            </a:r>
            <a:endParaRPr lang="cs-CZ" sz="3600" dirty="0">
              <a:solidFill>
                <a:srgbClr val="FF0000"/>
              </a:solidFill>
            </a:endParaRPr>
          </a:p>
          <a:p>
            <a:pPr algn="ctr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527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slide_prazdny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sp>
        <p:nvSpPr>
          <p:cNvPr id="6" name="TextovéPole 5"/>
          <p:cNvSpPr txBox="1"/>
          <p:nvPr/>
        </p:nvSpPr>
        <p:spPr>
          <a:xfrm>
            <a:off x="24424" y="12254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DĚKUJI ZA </a:t>
            </a:r>
            <a:r>
              <a:rPr lang="cs-CZ" sz="2800" b="1" dirty="0" smtClean="0"/>
              <a:t>POZORNOST</a:t>
            </a:r>
          </a:p>
          <a:p>
            <a:pPr algn="ctr"/>
            <a:r>
              <a:rPr lang="cs-CZ" dirty="0"/>
              <a:t> </a:t>
            </a:r>
          </a:p>
          <a:p>
            <a:pPr algn="ctr"/>
            <a:r>
              <a:rPr lang="cs-CZ" sz="2400" dirty="0" smtClean="0"/>
              <a:t>Ing. Jan Tichý,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  <a:endParaRPr lang="cs-CZ" sz="2400" dirty="0"/>
          </a:p>
          <a:p>
            <a:pPr algn="ctr"/>
            <a:r>
              <a:rPr lang="cs-CZ" sz="2400" u="sng" dirty="0" smtClean="0">
                <a:hlinkClick r:id="rId3"/>
              </a:rPr>
              <a:t>http</a:t>
            </a:r>
            <a:r>
              <a:rPr lang="cs-CZ" sz="2400" u="sng" dirty="0">
                <a:hlinkClick r:id="rId3"/>
              </a:rPr>
              <a:t>://www.</a:t>
            </a:r>
            <a:r>
              <a:rPr lang="cs-CZ" sz="2400" u="sng" dirty="0" err="1">
                <a:hlinkClick r:id="rId3"/>
              </a:rPr>
              <a:t>jantichy.net</a:t>
            </a:r>
            <a:endParaRPr lang="cs-CZ" sz="2400" dirty="0"/>
          </a:p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6512" y="3861048"/>
            <a:ext cx="9180512" cy="2996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logo_velke_I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4026349"/>
            <a:ext cx="2613514" cy="1363573"/>
          </a:xfrm>
          <a:prstGeom prst="rect">
            <a:avLst/>
          </a:prstGeom>
        </p:spPr>
      </p:pic>
      <p:pic>
        <p:nvPicPr>
          <p:cNvPr id="8" name="Obrázek 7" descr="vyrocenk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5946876"/>
            <a:ext cx="2613514" cy="52543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868144" y="4452191"/>
            <a:ext cx="31683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www.IODA.cz      </a:t>
            </a:r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    www.VYROCENKY.cz</a:t>
            </a:r>
            <a:r>
              <a:rPr lang="cs-CZ" sz="1400" b="1" dirty="0"/>
              <a:t/>
            </a:r>
            <a:br>
              <a:rPr lang="cs-CZ" sz="1400" b="1" dirty="0"/>
            </a:b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2617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40466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ČASOVÝ FOND VOZIDLA: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70080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Kalendářní časový fond </a:t>
            </a:r>
            <a:r>
              <a:rPr lang="cs-CZ" sz="2000" b="1" dirty="0" smtClean="0">
                <a:solidFill>
                  <a:srgbClr val="00B0F0"/>
                </a:solidFill>
              </a:rPr>
              <a:t>VOZIDLA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8" y="2218382"/>
            <a:ext cx="8378324" cy="1786682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>
            <a:off x="2051720" y="3356992"/>
            <a:ext cx="0" cy="360040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72774" y="4262899"/>
            <a:ext cx="2731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α – koeficient využití vozidlového parku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95736" y="5039598"/>
            <a:ext cx="333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k – koeficient </a:t>
            </a:r>
            <a:r>
              <a:rPr lang="cs-CZ" sz="1100" dirty="0" smtClean="0"/>
              <a:t>prostojů … </a:t>
            </a:r>
            <a:r>
              <a:rPr lang="cs-CZ" sz="1400" b="1" dirty="0" smtClean="0"/>
              <a:t>HOD</a:t>
            </a:r>
            <a:endParaRPr lang="cs-CZ" sz="1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779912" y="5831686"/>
            <a:ext cx="338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β – koeficient využití </a:t>
            </a:r>
            <a:r>
              <a:rPr lang="cs-CZ" sz="1100" dirty="0" smtClean="0"/>
              <a:t>jízd … </a:t>
            </a:r>
            <a:r>
              <a:rPr lang="cs-CZ" sz="1400" b="1" dirty="0" smtClean="0"/>
              <a:t>KM</a:t>
            </a:r>
            <a:endParaRPr lang="cs-CZ" sz="1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941167" y="6525344"/>
            <a:ext cx="3166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γ – koeficient využití užitečné hmotnosti </a:t>
            </a:r>
            <a:r>
              <a:rPr lang="cs-CZ" sz="1100" dirty="0" smtClean="0"/>
              <a:t>vozidla …  </a:t>
            </a:r>
            <a:r>
              <a:rPr lang="cs-CZ" sz="1400" b="1" dirty="0" smtClean="0"/>
              <a:t>T</a:t>
            </a:r>
            <a:endParaRPr lang="cs-CZ" sz="1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36292" y="6214286"/>
            <a:ext cx="5766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Poznámka: </a:t>
            </a:r>
          </a:p>
          <a:p>
            <a:r>
              <a:rPr lang="cs-CZ" sz="1200" dirty="0" smtClean="0"/>
              <a:t>Dobou stání se rozumí doba potřebná pro nakládku a vykládku zboží, </a:t>
            </a:r>
          </a:p>
          <a:p>
            <a:r>
              <a:rPr lang="cs-CZ" sz="1200" dirty="0" smtClean="0"/>
              <a:t>čekání (na další spoj) apod.</a:t>
            </a:r>
            <a:endParaRPr lang="cs-CZ" sz="1200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3779912" y="3781308"/>
            <a:ext cx="0" cy="583796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5436096" y="4120572"/>
            <a:ext cx="0" cy="1036620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7092280" y="4164640"/>
            <a:ext cx="0" cy="1784640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Obrázek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8" y="3780175"/>
            <a:ext cx="2825083" cy="461238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00" y="4559979"/>
            <a:ext cx="2825083" cy="449047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361221"/>
            <a:ext cx="2711835" cy="444043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167" y="6089511"/>
            <a:ext cx="2715543" cy="430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675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ČASOVÝ FOND ŘIDIČE: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70080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2</a:t>
            </a:r>
            <a:r>
              <a:rPr lang="cs-CZ" sz="2000" dirty="0" smtClean="0"/>
              <a:t>. Kalendářní časový fond </a:t>
            </a:r>
            <a:r>
              <a:rPr lang="cs-CZ" sz="2000" b="1" dirty="0" smtClean="0">
                <a:solidFill>
                  <a:srgbClr val="00B0F0"/>
                </a:solidFill>
              </a:rPr>
              <a:t>ŘIDIČE</a:t>
            </a:r>
            <a:r>
              <a:rPr lang="cs-CZ" sz="2000" dirty="0" smtClean="0"/>
              <a:t>: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3311" y="2204864"/>
            <a:ext cx="80748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Zatímco dopravní prostředky mohou být v ideálním případě využívána </a:t>
            </a:r>
            <a:r>
              <a:rPr lang="cs-CZ" dirty="0" smtClean="0"/>
              <a:t>nepřetržitě, </a:t>
            </a:r>
            <a:r>
              <a:rPr lang="cs-CZ" dirty="0"/>
              <a:t>práce řidičů se řídí legislativními a jinými </a:t>
            </a:r>
            <a:r>
              <a:rPr lang="cs-CZ" dirty="0" smtClean="0"/>
              <a:t>omezeními:</a:t>
            </a:r>
            <a:endParaRPr lang="cs-CZ" dirty="0"/>
          </a:p>
          <a:p>
            <a:r>
              <a:rPr lang="cs-CZ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zákon 262/2006 Sb., zákoník práce (obecná pravidla pro pracovní </a:t>
            </a:r>
            <a:r>
              <a:rPr lang="cs-CZ" dirty="0" smtClean="0"/>
              <a:t>dobu)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nařízení </a:t>
            </a:r>
            <a:r>
              <a:rPr lang="cs-CZ" dirty="0"/>
              <a:t>EP 561/2006/ES (mj. pracovní doba v silniční dopravě</a:t>
            </a:r>
            <a:r>
              <a:rPr lang="cs-CZ" dirty="0" smtClean="0"/>
              <a:t>), AETR atd.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Je zde legislativně upravena:</a:t>
            </a:r>
          </a:p>
          <a:p>
            <a:r>
              <a:rPr lang="cs-CZ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pracovní </a:t>
            </a:r>
            <a:r>
              <a:rPr lang="cs-CZ" dirty="0" smtClean="0"/>
              <a:t>doba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doba řízení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doba přestávek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doba </a:t>
            </a:r>
            <a:r>
              <a:rPr lang="cs-CZ" dirty="0"/>
              <a:t>odpočinku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581803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Přestože nemůže být řidič </a:t>
            </a:r>
            <a:r>
              <a:rPr lang="cs-CZ" dirty="0" smtClean="0"/>
              <a:t>využíván </a:t>
            </a:r>
            <a:r>
              <a:rPr lang="cs-CZ" dirty="0"/>
              <a:t>nepřetržitě</a:t>
            </a:r>
            <a:r>
              <a:rPr lang="cs-CZ" dirty="0" smtClean="0"/>
              <a:t> </a:t>
            </a:r>
            <a:r>
              <a:rPr lang="cs-CZ" dirty="0"/>
              <a:t>(nejen kvůli </a:t>
            </a:r>
            <a:r>
              <a:rPr lang="cs-CZ" dirty="0" smtClean="0">
                <a:solidFill>
                  <a:srgbClr val="00B0F0"/>
                </a:solidFill>
              </a:rPr>
              <a:t>legislativním omezením</a:t>
            </a:r>
            <a:r>
              <a:rPr lang="cs-CZ" dirty="0" smtClean="0"/>
              <a:t>, </a:t>
            </a:r>
            <a:r>
              <a:rPr lang="cs-CZ" dirty="0"/>
              <a:t>ale </a:t>
            </a:r>
            <a:r>
              <a:rPr lang="cs-CZ" dirty="0" smtClean="0"/>
              <a:t>též kvůli jeho </a:t>
            </a:r>
            <a:r>
              <a:rPr lang="cs-CZ" dirty="0" smtClean="0">
                <a:solidFill>
                  <a:srgbClr val="00B0F0"/>
                </a:solidFill>
              </a:rPr>
              <a:t>biologickým </a:t>
            </a:r>
            <a:r>
              <a:rPr lang="cs-CZ" dirty="0"/>
              <a:t>a </a:t>
            </a:r>
            <a:r>
              <a:rPr lang="cs-CZ" dirty="0">
                <a:solidFill>
                  <a:srgbClr val="00B0F0"/>
                </a:solidFill>
              </a:rPr>
              <a:t>sociálním potřebám</a:t>
            </a:r>
            <a:r>
              <a:rPr lang="cs-CZ" dirty="0" smtClean="0"/>
              <a:t>), </a:t>
            </a:r>
            <a:r>
              <a:rPr lang="cs-CZ" dirty="0"/>
              <a:t>lze </a:t>
            </a:r>
            <a:r>
              <a:rPr lang="cs-CZ" dirty="0" smtClean="0"/>
              <a:t>do jisté míry měřit </a:t>
            </a:r>
            <a:r>
              <a:rPr lang="cs-CZ" dirty="0"/>
              <a:t>využívání řidičů </a:t>
            </a:r>
            <a:r>
              <a:rPr lang="cs-CZ" dirty="0" smtClean="0"/>
              <a:t> </a:t>
            </a:r>
            <a:r>
              <a:rPr lang="cs-CZ" b="1" dirty="0"/>
              <a:t>analogicky s využíváním </a:t>
            </a:r>
            <a:r>
              <a:rPr lang="cs-CZ" b="1" dirty="0" smtClean="0"/>
              <a:t>vozidel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8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40466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PARALELA MEZI ČASOVÝM FONDEM VOZIDLA a ŘIDIČE: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70080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Kalendářní časový fond </a:t>
            </a:r>
            <a:r>
              <a:rPr lang="cs-CZ" sz="2000" b="1" dirty="0" smtClean="0">
                <a:solidFill>
                  <a:srgbClr val="00B0F0"/>
                </a:solidFill>
              </a:rPr>
              <a:t>VOZIDLA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8" y="2218382"/>
            <a:ext cx="8378324" cy="178668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3528" y="4293096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2. Kalendářní časový fond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b="1" dirty="0" smtClean="0">
                <a:solidFill>
                  <a:srgbClr val="00B0F0"/>
                </a:solidFill>
              </a:rPr>
              <a:t>ŘIDIČE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8" y="4810670"/>
            <a:ext cx="8378324" cy="178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40466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REGISTRY a EVIDENCE </a:t>
            </a:r>
            <a:r>
              <a:rPr lang="cs-CZ" b="1" dirty="0" smtClean="0"/>
              <a:t>DOPRAVCŮ, VOZIDEL, ŘIDIČŮ A JEJICH VYUŽITÍ</a:t>
            </a:r>
            <a:r>
              <a:rPr lang="cs-CZ" sz="2800" b="1" dirty="0" smtClean="0"/>
              <a:t>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11350" y="4212480"/>
            <a:ext cx="8061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REGISTRY spravované MD ČR:</a:t>
            </a:r>
          </a:p>
          <a:p>
            <a:pPr marL="457200" indent="-457200">
              <a:buAutoNum type="arabicPeriod"/>
            </a:pPr>
            <a:r>
              <a:rPr lang="cs-CZ" dirty="0" smtClean="0"/>
              <a:t>Evidence dopravců - v Centrálním registru dopravců (CRD)</a:t>
            </a:r>
          </a:p>
          <a:p>
            <a:pPr marL="457200" indent="-457200">
              <a:buAutoNum type="arabicPeriod"/>
            </a:pPr>
            <a:r>
              <a:rPr lang="cs-CZ" dirty="0" smtClean="0"/>
              <a:t>Evidence vozidel     - v Centrálním registru vozidel (CRV)</a:t>
            </a:r>
          </a:p>
          <a:p>
            <a:pPr marL="457200" indent="-457200">
              <a:buAutoNum type="arabicPeriod"/>
            </a:pPr>
            <a:r>
              <a:rPr lang="cs-CZ" dirty="0" smtClean="0"/>
              <a:t>Evidence řidičů        - v Centrálním registru řidičů (CRŘ)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cs-CZ" dirty="0"/>
          </a:p>
          <a:p>
            <a:r>
              <a:rPr lang="cs-CZ" u="sng" dirty="0" smtClean="0"/>
              <a:t>INFORMACE u DOPRAVCŮ:</a:t>
            </a:r>
          </a:p>
          <a:p>
            <a:pPr marL="457200" indent="-457200">
              <a:buAutoNum type="arabicPeriod"/>
            </a:pPr>
            <a:r>
              <a:rPr lang="cs-CZ" dirty="0" smtClean="0"/>
              <a:t>Využití vozidel - centrálně neevidováno, dopravci data nechtějí poskytovat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cs-CZ" dirty="0" smtClean="0"/>
              <a:t>Využití řidičů   -  centrálně neevidováno, dopravci data nechtějí poskytovat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5800" y="1518395"/>
            <a:ext cx="77026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OTÁZKY:</a:t>
            </a:r>
          </a:p>
          <a:p>
            <a:endParaRPr lang="cs-CZ" sz="1000" dirty="0" smtClean="0"/>
          </a:p>
          <a:p>
            <a:r>
              <a:rPr lang="cs-CZ" dirty="0" smtClean="0"/>
              <a:t>VOZIDLA:</a:t>
            </a:r>
          </a:p>
          <a:p>
            <a:pPr marL="342900" indent="-342900">
              <a:buAutoNum type="arabicPeriod"/>
            </a:pPr>
            <a:r>
              <a:rPr lang="cs-CZ" dirty="0" smtClean="0"/>
              <a:t>Kolik existuje </a:t>
            </a:r>
            <a:r>
              <a:rPr lang="cs-CZ" b="1" dirty="0" smtClean="0">
                <a:solidFill>
                  <a:srgbClr val="00B0F0"/>
                </a:solidFill>
              </a:rPr>
              <a:t>dopravců</a:t>
            </a:r>
            <a:r>
              <a:rPr lang="cs-CZ" dirty="0" smtClean="0"/>
              <a:t> a kolik z nich dopravu skutečně vykonává? </a:t>
            </a:r>
          </a:p>
          <a:p>
            <a:pPr marL="342900" indent="-342900">
              <a:buAutoNum type="arabicPeriod"/>
            </a:pPr>
            <a:r>
              <a:rPr lang="cs-CZ" dirty="0" smtClean="0"/>
              <a:t>Kolik je registrovaných </a:t>
            </a:r>
            <a:r>
              <a:rPr lang="cs-CZ" b="1" dirty="0" smtClean="0">
                <a:solidFill>
                  <a:srgbClr val="00B0F0"/>
                </a:solidFill>
              </a:rPr>
              <a:t>řidičů</a:t>
            </a:r>
            <a:r>
              <a:rPr lang="cs-CZ" dirty="0" smtClean="0"/>
              <a:t> a kolik z nich svoji profesi skutečně vykonává?</a:t>
            </a:r>
          </a:p>
          <a:p>
            <a:pPr marL="342900" indent="-342900">
              <a:buAutoNum type="arabicPeriod"/>
            </a:pPr>
            <a:r>
              <a:rPr lang="cs-CZ" dirty="0" smtClean="0"/>
              <a:t>Kolik je registrovaných </a:t>
            </a:r>
            <a:r>
              <a:rPr lang="cs-CZ" b="1" dirty="0" smtClean="0">
                <a:solidFill>
                  <a:srgbClr val="00B0F0"/>
                </a:solidFill>
              </a:rPr>
              <a:t>vozidel</a:t>
            </a:r>
            <a:r>
              <a:rPr lang="cs-CZ" dirty="0" smtClean="0"/>
              <a:t> a kolik z nich se skutečně používá?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FontTx/>
              <a:buAutoNum type="arabicPeriod"/>
            </a:pPr>
            <a:r>
              <a:rPr lang="cs-CZ" dirty="0" smtClean="0"/>
              <a:t>Jaké </a:t>
            </a:r>
            <a:r>
              <a:rPr lang="cs-CZ" dirty="0"/>
              <a:t>je využití vozidel</a:t>
            </a:r>
            <a:r>
              <a:rPr lang="cs-CZ" dirty="0" smtClean="0"/>
              <a:t>?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/>
              <a:t>Jaké je vytížení řidičů?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4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675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POPIS SKUTEČNOSTI: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2270" y="1700808"/>
            <a:ext cx="82661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  <a:r>
              <a:rPr lang="cs-CZ" dirty="0" smtClean="0"/>
              <a:t>Cílem je najít odpovědi na otázky, jak koresponduje:</a:t>
            </a:r>
            <a:endParaRPr lang="cs-CZ" sz="1600" dirty="0"/>
          </a:p>
          <a:p>
            <a:r>
              <a:rPr lang="cs-CZ" dirty="0"/>
              <a:t> </a:t>
            </a:r>
            <a:endParaRPr lang="cs-CZ" sz="1600" dirty="0"/>
          </a:p>
          <a:p>
            <a:r>
              <a:rPr lang="cs-CZ" dirty="0" smtClean="0"/>
              <a:t>1.  </a:t>
            </a:r>
            <a:r>
              <a:rPr lang="cs-CZ" dirty="0" smtClean="0">
                <a:solidFill>
                  <a:srgbClr val="00B0F0"/>
                </a:solidFill>
              </a:rPr>
              <a:t>počet </a:t>
            </a:r>
            <a:r>
              <a:rPr lang="cs-CZ" dirty="0">
                <a:solidFill>
                  <a:srgbClr val="00B0F0"/>
                </a:solidFill>
              </a:rPr>
              <a:t>dopravců </a:t>
            </a:r>
            <a:r>
              <a:rPr lang="cs-CZ" dirty="0"/>
              <a:t>(CRD) </a:t>
            </a:r>
            <a:r>
              <a:rPr lang="cs-CZ" dirty="0" smtClean="0"/>
              <a:t>    vs</a:t>
            </a:r>
            <a:r>
              <a:rPr lang="cs-CZ" dirty="0"/>
              <a:t>.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00B0F0"/>
                </a:solidFill>
              </a:rPr>
              <a:t>počet </a:t>
            </a:r>
            <a:r>
              <a:rPr lang="cs-CZ" dirty="0">
                <a:solidFill>
                  <a:srgbClr val="00B0F0"/>
                </a:solidFill>
              </a:rPr>
              <a:t>řidičů </a:t>
            </a:r>
            <a:r>
              <a:rPr lang="cs-CZ" dirty="0"/>
              <a:t>(CRŘ) </a:t>
            </a:r>
            <a:r>
              <a:rPr lang="cs-CZ" dirty="0" smtClean="0"/>
              <a:t>    vs.     </a:t>
            </a:r>
            <a:r>
              <a:rPr lang="cs-CZ" dirty="0" smtClean="0">
                <a:solidFill>
                  <a:srgbClr val="00B0F0"/>
                </a:solidFill>
              </a:rPr>
              <a:t>počet </a:t>
            </a:r>
            <a:r>
              <a:rPr lang="cs-CZ" dirty="0">
                <a:solidFill>
                  <a:srgbClr val="00B0F0"/>
                </a:solidFill>
              </a:rPr>
              <a:t>vozidel </a:t>
            </a:r>
            <a:r>
              <a:rPr lang="cs-CZ" dirty="0"/>
              <a:t>(</a:t>
            </a:r>
            <a:r>
              <a:rPr lang="cs-CZ" dirty="0" smtClean="0"/>
              <a:t>CRV)</a:t>
            </a:r>
          </a:p>
          <a:p>
            <a:r>
              <a:rPr lang="cs-CZ" dirty="0" smtClean="0"/>
              <a:t>2.  </a:t>
            </a:r>
            <a:r>
              <a:rPr lang="cs-CZ" dirty="0" smtClean="0">
                <a:solidFill>
                  <a:srgbClr val="00B0F0"/>
                </a:solidFill>
              </a:rPr>
              <a:t>počet </a:t>
            </a:r>
            <a:r>
              <a:rPr lang="cs-CZ" dirty="0">
                <a:solidFill>
                  <a:srgbClr val="00B0F0"/>
                </a:solidFill>
              </a:rPr>
              <a:t>řidičů </a:t>
            </a:r>
            <a:r>
              <a:rPr lang="cs-CZ" dirty="0" smtClean="0">
                <a:solidFill>
                  <a:srgbClr val="00B0F0"/>
                </a:solidFill>
              </a:rPr>
              <a:t>                      </a:t>
            </a:r>
            <a:r>
              <a:rPr lang="cs-CZ" dirty="0" smtClean="0"/>
              <a:t>vs</a:t>
            </a:r>
            <a:r>
              <a:rPr lang="cs-CZ" dirty="0"/>
              <a:t>.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00B0F0"/>
                </a:solidFill>
              </a:rPr>
              <a:t>pracovní </a:t>
            </a:r>
            <a:r>
              <a:rPr lang="cs-CZ" dirty="0">
                <a:solidFill>
                  <a:srgbClr val="00B0F0"/>
                </a:solidFill>
              </a:rPr>
              <a:t>doba řidičů </a:t>
            </a:r>
            <a:r>
              <a:rPr lang="cs-CZ" sz="1200" dirty="0"/>
              <a:t>(oficiální vs. </a:t>
            </a:r>
            <a:r>
              <a:rPr lang="cs-CZ" sz="1200" dirty="0" smtClean="0"/>
              <a:t>skutečná)</a:t>
            </a:r>
          </a:p>
          <a:p>
            <a:r>
              <a:rPr lang="cs-CZ" dirty="0" smtClean="0"/>
              <a:t>3.  </a:t>
            </a:r>
            <a:r>
              <a:rPr lang="cs-CZ" dirty="0" smtClean="0">
                <a:solidFill>
                  <a:srgbClr val="00B0F0"/>
                </a:solidFill>
              </a:rPr>
              <a:t>pracovní </a:t>
            </a:r>
            <a:r>
              <a:rPr lang="cs-CZ" dirty="0">
                <a:solidFill>
                  <a:srgbClr val="00B0F0"/>
                </a:solidFill>
              </a:rPr>
              <a:t>doba řidičů </a:t>
            </a:r>
            <a:r>
              <a:rPr lang="cs-CZ" dirty="0" smtClean="0">
                <a:solidFill>
                  <a:srgbClr val="00B0F0"/>
                </a:solidFill>
              </a:rPr>
              <a:t>       </a:t>
            </a:r>
            <a:r>
              <a:rPr lang="cs-CZ" dirty="0" smtClean="0"/>
              <a:t>vs</a:t>
            </a:r>
            <a:r>
              <a:rPr lang="cs-CZ" dirty="0"/>
              <a:t>.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00B0F0"/>
                </a:solidFill>
              </a:rPr>
              <a:t>dopravní výkon     </a:t>
            </a:r>
            <a:r>
              <a:rPr lang="cs-CZ" dirty="0" smtClean="0"/>
              <a:t>vs.     </a:t>
            </a:r>
            <a:r>
              <a:rPr lang="cs-CZ" dirty="0" smtClean="0">
                <a:solidFill>
                  <a:srgbClr val="00B0F0"/>
                </a:solidFill>
              </a:rPr>
              <a:t>přepravní výkon</a:t>
            </a:r>
          </a:p>
          <a:p>
            <a:r>
              <a:rPr lang="cs-CZ" dirty="0" smtClean="0"/>
              <a:t>4.  </a:t>
            </a:r>
            <a:r>
              <a:rPr lang="cs-CZ" dirty="0" smtClean="0">
                <a:solidFill>
                  <a:srgbClr val="00B0F0"/>
                </a:solidFill>
              </a:rPr>
              <a:t>pracovní </a:t>
            </a:r>
            <a:r>
              <a:rPr lang="cs-CZ" dirty="0">
                <a:solidFill>
                  <a:srgbClr val="00B0F0"/>
                </a:solidFill>
              </a:rPr>
              <a:t>doba řidičů    </a:t>
            </a:r>
            <a:r>
              <a:rPr lang="cs-CZ" dirty="0" smtClean="0">
                <a:solidFill>
                  <a:srgbClr val="00B0F0"/>
                </a:solidFill>
              </a:rPr>
              <a:t>    </a:t>
            </a:r>
            <a:r>
              <a:rPr lang="cs-CZ" dirty="0"/>
              <a:t>vs.     </a:t>
            </a:r>
            <a:r>
              <a:rPr lang="cs-CZ" dirty="0">
                <a:solidFill>
                  <a:srgbClr val="00B0F0"/>
                </a:solidFill>
              </a:rPr>
              <a:t>odměna za </a:t>
            </a:r>
            <a:r>
              <a:rPr lang="cs-CZ" dirty="0" smtClean="0">
                <a:solidFill>
                  <a:srgbClr val="00B0F0"/>
                </a:solidFill>
              </a:rPr>
              <a:t>práci </a:t>
            </a:r>
            <a:r>
              <a:rPr lang="cs-CZ" sz="1200" dirty="0" smtClean="0"/>
              <a:t>(výše, struktura, trendy)</a:t>
            </a:r>
            <a:endParaRPr lang="cs-CZ" sz="1200" dirty="0"/>
          </a:p>
          <a:p>
            <a:pPr lvl="0"/>
            <a:r>
              <a:rPr lang="cs-CZ" dirty="0" smtClean="0"/>
              <a:t>                                                         </a:t>
            </a:r>
          </a:p>
          <a:p>
            <a:pPr lvl="0"/>
            <a:endParaRPr lang="cs-CZ" dirty="0" smtClean="0"/>
          </a:p>
          <a:p>
            <a:pPr lvl="1"/>
            <a:endParaRPr lang="cs-CZ" sz="1600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6064" y="3789402"/>
            <a:ext cx="657349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 algn="ctr"/>
            <a:r>
              <a:rPr lang="cs-CZ" dirty="0"/>
              <a:t>Lze najít cesty, jak zvyšovat efektivitu </a:t>
            </a:r>
            <a:r>
              <a:rPr lang="cs-CZ" dirty="0">
                <a:solidFill>
                  <a:srgbClr val="00B0F0"/>
                </a:solidFill>
              </a:rPr>
              <a:t>VYUŽÍVÁNÍ ŘIDIČŮ</a:t>
            </a:r>
            <a:r>
              <a:rPr lang="cs-CZ" dirty="0"/>
              <a:t>?</a:t>
            </a:r>
          </a:p>
          <a:p>
            <a:pPr lvl="1" algn="ctr"/>
            <a:endParaRPr lang="cs-CZ" dirty="0"/>
          </a:p>
          <a:p>
            <a:pPr lvl="1" algn="ctr"/>
            <a:r>
              <a:rPr lang="cs-CZ" dirty="0"/>
              <a:t>Lze najít cesty, jak řešit problematiku </a:t>
            </a:r>
            <a:r>
              <a:rPr lang="cs-CZ" dirty="0">
                <a:solidFill>
                  <a:srgbClr val="00B0F0"/>
                </a:solidFill>
              </a:rPr>
              <a:t>ODMĚŇOVÁNÍ ŘIDIČŮ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537321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dirty="0">
                <a:solidFill>
                  <a:srgbClr val="FF0000"/>
                </a:solidFill>
              </a:rPr>
              <a:t>Nejprve je potřeba </a:t>
            </a:r>
            <a:r>
              <a:rPr lang="cs-CZ" dirty="0" smtClean="0">
                <a:solidFill>
                  <a:srgbClr val="FF0000"/>
                </a:solidFill>
              </a:rPr>
              <a:t>zjistit </a:t>
            </a:r>
            <a:r>
              <a:rPr lang="cs-CZ" dirty="0">
                <a:solidFill>
                  <a:srgbClr val="FF0000"/>
                </a:solidFill>
              </a:rPr>
              <a:t>SKUTEČNÝ STAV a </a:t>
            </a:r>
            <a:r>
              <a:rPr lang="cs-CZ" dirty="0" smtClean="0">
                <a:solidFill>
                  <a:srgbClr val="FF0000"/>
                </a:solidFill>
              </a:rPr>
              <a:t>TRENDY.</a:t>
            </a:r>
          </a:p>
          <a:p>
            <a:pPr lvl="1" algn="ctr"/>
            <a:endParaRPr lang="cs-CZ" dirty="0">
              <a:solidFill>
                <a:srgbClr val="FF0000"/>
              </a:solidFill>
            </a:endParaRPr>
          </a:p>
          <a:p>
            <a:pPr lvl="1" algn="ctr"/>
            <a:r>
              <a:rPr lang="cs-CZ" dirty="0" smtClean="0">
                <a:solidFill>
                  <a:srgbClr val="FF0000"/>
                </a:solidFill>
              </a:rPr>
              <a:t>Navrhovat ŘEŠENÍ má smysl pouze tehdy, pokud umím SYSTÉM popsat a kvantifikovat!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4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675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NÁVRHY ŘEŠENÍ pro ŘIDIČE: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2270" y="1628800"/>
            <a:ext cx="812217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 zájmu nejen </a:t>
            </a:r>
            <a:r>
              <a:rPr lang="cs-CZ" dirty="0" smtClean="0"/>
              <a:t>státu, ale vlastně všech zúčastněných </a:t>
            </a:r>
            <a:r>
              <a:rPr lang="cs-CZ" dirty="0"/>
              <a:t>subjektů, je totiž </a:t>
            </a:r>
            <a:r>
              <a:rPr lang="cs-CZ" dirty="0" smtClean="0"/>
              <a:t>potřeba </a:t>
            </a:r>
            <a:r>
              <a:rPr lang="cs-CZ" u="sng" dirty="0" smtClean="0"/>
              <a:t>nastavit pravidla trhu tak, aby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byl dostatečný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b="1" dirty="0" smtClean="0">
                <a:solidFill>
                  <a:srgbClr val="00B0F0"/>
                </a:solidFill>
              </a:rPr>
              <a:t>počet řidičů       </a:t>
            </a:r>
            <a:r>
              <a:rPr lang="cs-CZ" sz="1400" dirty="0" smtClean="0"/>
              <a:t>… nepřetěžování řidičů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měli řidiči dostatečnou </a:t>
            </a:r>
            <a:r>
              <a:rPr lang="cs-CZ" b="1" dirty="0" smtClean="0">
                <a:solidFill>
                  <a:srgbClr val="00B0F0"/>
                </a:solidFill>
              </a:rPr>
              <a:t>kvalitu</a:t>
            </a:r>
            <a:r>
              <a:rPr lang="cs-CZ" dirty="0" smtClean="0">
                <a:solidFill>
                  <a:srgbClr val="00B0F0"/>
                </a:solidFill>
              </a:rPr>
              <a:t>  </a:t>
            </a:r>
            <a:r>
              <a:rPr lang="cs-CZ" sz="1400" dirty="0" smtClean="0"/>
              <a:t>… vzdělávání</a:t>
            </a:r>
            <a:r>
              <a:rPr lang="en-US" sz="1400" dirty="0" smtClean="0"/>
              <a:t>;</a:t>
            </a:r>
            <a:r>
              <a:rPr lang="cs-CZ" sz="1400" dirty="0" smtClean="0"/>
              <a:t> fyzická, zdravotní a psychická kondice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r>
              <a:rPr lang="cs-CZ" sz="1400" dirty="0"/>
              <a:t>POŽADAVKY NA ŘIDIČE:</a:t>
            </a:r>
          </a:p>
          <a:p>
            <a:pPr lvl="0" algn="just"/>
            <a:r>
              <a:rPr lang="cs-CZ" sz="1400" dirty="0"/>
              <a:t>nutná znalost dopravních předpisů, způsobů placení mýta a obdobných poplatků, zákazů jízd, celních postupů a papírování, způsobů rozložení a upevnění nákladu, cizí řeči, technického stavu vozidla</a:t>
            </a:r>
            <a:r>
              <a:rPr lang="en-US" sz="1400" dirty="0"/>
              <a:t>;</a:t>
            </a:r>
            <a:r>
              <a:rPr lang="cs-CZ" sz="1400" dirty="0"/>
              <a:t>  dodržování pracovní doby dle legislativy, schopnost poradit si s opravami vozidla, mít zkušenosti (ovládání vozidla, bezpečnost provozu atd.) a solidní vystupování atd.</a:t>
            </a:r>
          </a:p>
          <a:p>
            <a:pPr lvl="0"/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dostali za svoji práci adekvátní </a:t>
            </a:r>
            <a:r>
              <a:rPr lang="cs-CZ" b="1" dirty="0" smtClean="0">
                <a:solidFill>
                  <a:srgbClr val="00B0F0"/>
                </a:solidFill>
              </a:rPr>
              <a:t>odměnu řidičů</a:t>
            </a:r>
            <a:r>
              <a:rPr lang="cs-CZ" sz="1400" b="1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… struktura a výše odměny</a:t>
            </a:r>
            <a:endParaRPr lang="cs-CZ" sz="1400" dirty="0"/>
          </a:p>
          <a:p>
            <a:pPr lvl="0"/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což má dopad na </a:t>
            </a:r>
            <a:r>
              <a:rPr lang="cs-CZ" b="1" dirty="0" smtClean="0">
                <a:solidFill>
                  <a:srgbClr val="00B0F0"/>
                </a:solidFill>
              </a:rPr>
              <a:t>bezpečnost provozu </a:t>
            </a:r>
            <a:r>
              <a:rPr lang="cs-CZ" sz="1400" dirty="0" smtClean="0"/>
              <a:t>… škody na zdraví, majetku, externí náklady</a:t>
            </a:r>
          </a:p>
          <a:p>
            <a:pPr lvl="0"/>
            <a:endParaRPr lang="cs-CZ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71600" y="5610054"/>
            <a:ext cx="62854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Navrhuji založení </a:t>
            </a:r>
            <a:r>
              <a:rPr lang="cs-CZ" b="1" dirty="0" smtClean="0">
                <a:solidFill>
                  <a:srgbClr val="FF0000"/>
                </a:solidFill>
              </a:rPr>
              <a:t>UNIE </a:t>
            </a:r>
            <a:r>
              <a:rPr lang="cs-CZ" b="1" dirty="0">
                <a:solidFill>
                  <a:srgbClr val="FF0000"/>
                </a:solidFill>
              </a:rPr>
              <a:t>ŘIDIČŮ SILNIČNÍ </a:t>
            </a:r>
            <a:r>
              <a:rPr lang="cs-CZ" b="1" dirty="0" smtClean="0">
                <a:solidFill>
                  <a:srgbClr val="FF0000"/>
                </a:solidFill>
              </a:rPr>
              <a:t>DOPRAVY</a:t>
            </a:r>
            <a:r>
              <a:rPr lang="cs-CZ" dirty="0" smtClean="0">
                <a:solidFill>
                  <a:srgbClr val="FF0000"/>
                </a:solidFill>
              </a:rPr>
              <a:t>, která by: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FF0000"/>
                </a:solidFill>
              </a:rPr>
              <a:t> hájila zájmy řidičů (min. limity odměny, max. limity vytěžování)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FF0000"/>
                </a:solidFill>
              </a:rPr>
              <a:t>garantovala vzdělání a (fyzickou, zdravotní, psychickou) kondici řidiče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675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EVIDENCE a KLASIFIKACE ŘIDIČŮ a VOZIDEL: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8416" y="1498718"/>
            <a:ext cx="84271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Kategorizace </a:t>
            </a:r>
            <a:r>
              <a:rPr lang="cs-CZ" sz="2000" b="1" dirty="0" smtClean="0">
                <a:solidFill>
                  <a:srgbClr val="00B0F0"/>
                </a:solidFill>
              </a:rPr>
              <a:t>DOPRAVCŮ</a:t>
            </a:r>
            <a:r>
              <a:rPr lang="cs-CZ" sz="2000" dirty="0" smtClean="0"/>
              <a:t>: </a:t>
            </a:r>
          </a:p>
          <a:p>
            <a:pPr marL="457200" indent="-457200">
              <a:buAutoNum type="arabicPeriod"/>
            </a:pPr>
            <a:endParaRPr lang="cs-CZ" sz="2000" dirty="0"/>
          </a:p>
          <a:p>
            <a:r>
              <a:rPr lang="cs-CZ" dirty="0" smtClean="0"/>
              <a:t>Proč dosud neexistuje veřejně dostupná (a datově aktuální) databáze dopravců?</a:t>
            </a:r>
          </a:p>
          <a:p>
            <a:r>
              <a:rPr lang="cs-CZ" dirty="0" smtClean="0"/>
              <a:t>Bylo by fajn klasifikovat dopravce podle různých parametrů:</a:t>
            </a:r>
          </a:p>
          <a:p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nákladní </a:t>
            </a:r>
            <a:r>
              <a:rPr lang="cs-CZ" sz="1600" dirty="0"/>
              <a:t>/ osobní </a:t>
            </a:r>
            <a:r>
              <a:rPr lang="cs-CZ" sz="1600" dirty="0" smtClean="0"/>
              <a:t>doprava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mezinárodní </a:t>
            </a:r>
            <a:r>
              <a:rPr lang="cs-CZ" sz="1600" dirty="0"/>
              <a:t>/ </a:t>
            </a:r>
            <a:r>
              <a:rPr lang="cs-CZ" sz="1600" dirty="0" smtClean="0"/>
              <a:t>vnitrostátní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místní </a:t>
            </a:r>
            <a:r>
              <a:rPr lang="cs-CZ" sz="1600" dirty="0"/>
              <a:t>/ regionální / </a:t>
            </a:r>
            <a:r>
              <a:rPr lang="cs-CZ" sz="1600" dirty="0" smtClean="0"/>
              <a:t>dálková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velikost dopravce (dle počtu řidičů, dle počtu vozidel, dle ekonomických </a:t>
            </a:r>
            <a:r>
              <a:rPr lang="cs-CZ" sz="1600" dirty="0" smtClean="0"/>
              <a:t>ukazatelů) atd.</a:t>
            </a:r>
            <a:endParaRPr lang="cs-CZ" sz="1600" dirty="0"/>
          </a:p>
          <a:p>
            <a:endParaRPr lang="cs-CZ" sz="2000" dirty="0" smtClean="0"/>
          </a:p>
          <a:p>
            <a:r>
              <a:rPr lang="cs-CZ" sz="2000" dirty="0"/>
              <a:t>3. </a:t>
            </a:r>
            <a:r>
              <a:rPr lang="cs-CZ" sz="2000" dirty="0" smtClean="0"/>
              <a:t>Kategorizace </a:t>
            </a:r>
            <a:r>
              <a:rPr lang="cs-CZ" sz="2000" b="1" dirty="0" smtClean="0">
                <a:solidFill>
                  <a:srgbClr val="00B0F0"/>
                </a:solidFill>
              </a:rPr>
              <a:t>VOZIDEL</a:t>
            </a:r>
            <a:r>
              <a:rPr lang="cs-CZ" sz="2000" dirty="0"/>
              <a:t>: </a:t>
            </a:r>
          </a:p>
          <a:p>
            <a:endParaRPr lang="cs-CZ" sz="2000" dirty="0" smtClean="0"/>
          </a:p>
          <a:p>
            <a:r>
              <a:rPr lang="cs-CZ" dirty="0" smtClean="0"/>
              <a:t>Pomohla by veřejně dostupná databáze vozidel se základními parametry? </a:t>
            </a:r>
          </a:p>
          <a:p>
            <a:r>
              <a:rPr lang="cs-CZ" sz="1400" dirty="0" smtClean="0"/>
              <a:t>(místová kapacita, délka, nízkopodlažní, typ pohonu atd.)</a:t>
            </a:r>
          </a:p>
          <a:p>
            <a:r>
              <a:rPr lang="cs-CZ" sz="1400" dirty="0" smtClean="0"/>
              <a:t>Usnadnění </a:t>
            </a:r>
            <a:r>
              <a:rPr lang="cs-CZ" sz="1400" u="sng" dirty="0"/>
              <a:t>výběrových řízení na dopravní </a:t>
            </a:r>
            <a:r>
              <a:rPr lang="cs-CZ" sz="1400" u="sng" dirty="0" smtClean="0"/>
              <a:t>obslužnost</a:t>
            </a:r>
            <a:r>
              <a:rPr lang="cs-CZ" sz="1400" dirty="0" smtClean="0"/>
              <a:t>, možnost vyčíslit </a:t>
            </a:r>
            <a:r>
              <a:rPr lang="cs-CZ" sz="1400" u="sng" dirty="0" smtClean="0"/>
              <a:t>nákladový index nákladní dopravy </a:t>
            </a:r>
            <a:r>
              <a:rPr lang="cs-CZ" sz="1400" dirty="0" smtClean="0"/>
              <a:t>(součást smluv dopravců s objednatelem) </a:t>
            </a:r>
            <a:endParaRPr lang="cs-CZ" sz="1400" dirty="0"/>
          </a:p>
          <a:p>
            <a:endParaRPr lang="cs-CZ" sz="2000" dirty="0"/>
          </a:p>
          <a:p>
            <a:r>
              <a:rPr lang="cs-CZ" sz="2000" dirty="0" smtClean="0"/>
              <a:t>2. Kategorizace </a:t>
            </a:r>
            <a:r>
              <a:rPr lang="cs-CZ" sz="2000" b="1" dirty="0" smtClean="0">
                <a:solidFill>
                  <a:srgbClr val="00B0F0"/>
                </a:solidFill>
              </a:rPr>
              <a:t>ŘIDIČŮ</a:t>
            </a:r>
            <a:r>
              <a:rPr lang="cs-CZ" sz="2000" dirty="0" smtClean="0"/>
              <a:t>: </a:t>
            </a:r>
            <a:r>
              <a:rPr lang="cs-CZ" sz="1400" dirty="0" smtClean="0"/>
              <a:t>…</a:t>
            </a:r>
            <a:r>
              <a:rPr lang="cs-CZ" sz="2000" dirty="0" smtClean="0"/>
              <a:t> </a:t>
            </a:r>
            <a:r>
              <a:rPr lang="cs-CZ" sz="1600" dirty="0" smtClean="0"/>
              <a:t>klasifikace podle návrhů nové Unie řidičů</a:t>
            </a:r>
          </a:p>
          <a:p>
            <a:pPr marL="457200" indent="-457200">
              <a:buAutoNum type="arabicPeriod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142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lide_prazdny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6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2270" y="404664"/>
            <a:ext cx="8338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NÁVRHY ŘEŠENÍ pro STÁT a DOPRAVCE: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0262" y="1529736"/>
            <a:ext cx="84822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 smtClean="0"/>
              <a:t>Navrhuji:</a:t>
            </a:r>
          </a:p>
          <a:p>
            <a:pPr marL="342900" lvl="0" indent="-342900">
              <a:buAutoNum type="arabicPeriod"/>
            </a:pPr>
            <a:r>
              <a:rPr lang="cs-CZ" dirty="0" smtClean="0"/>
              <a:t>Vytvořit </a:t>
            </a:r>
            <a:r>
              <a:rPr lang="cs-CZ" b="1" dirty="0" smtClean="0">
                <a:solidFill>
                  <a:srgbClr val="00B0F0"/>
                </a:solidFill>
              </a:rPr>
              <a:t>online registr </a:t>
            </a:r>
            <a:r>
              <a:rPr lang="cs-CZ" b="1" dirty="0" smtClean="0">
                <a:solidFill>
                  <a:srgbClr val="00B0F0"/>
                </a:solidFill>
              </a:rPr>
              <a:t>řidičů</a:t>
            </a:r>
            <a:r>
              <a:rPr lang="cs-CZ" dirty="0" smtClean="0"/>
              <a:t>:</a:t>
            </a:r>
          </a:p>
          <a:p>
            <a:pPr lvl="0"/>
            <a:r>
              <a:rPr lang="cs-CZ" dirty="0" smtClean="0"/>
              <a:t>       mj. umožnil by „</a:t>
            </a:r>
            <a:r>
              <a:rPr lang="cs-CZ" dirty="0" smtClean="0">
                <a:solidFill>
                  <a:srgbClr val="00B0F0"/>
                </a:solidFill>
              </a:rPr>
              <a:t>nabízení nyní nevyužitého řidiče </a:t>
            </a:r>
            <a:r>
              <a:rPr lang="cs-CZ" dirty="0" smtClean="0"/>
              <a:t>(příp. i s vozidlem) jinému dopravci“ 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  (vychází z předpokladu, že dopravní trh je atomizován a v rámci malé firmy se hůře optimalizuje využití zdrojů)</a:t>
            </a:r>
          </a:p>
          <a:p>
            <a:pPr marL="342900" lvl="0" indent="-342900">
              <a:buAutoNum type="arabicPeriod"/>
            </a:pPr>
            <a:endParaRPr lang="cs-CZ" dirty="0"/>
          </a:p>
          <a:p>
            <a:pPr lvl="0"/>
            <a:r>
              <a:rPr lang="cs-CZ" dirty="0"/>
              <a:t>Řidič získá status „volného hráče“ (obdoba NHL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2. </a:t>
            </a:r>
            <a:r>
              <a:rPr lang="cs-CZ" dirty="0" smtClean="0"/>
              <a:t>Pořádat </a:t>
            </a:r>
            <a:r>
              <a:rPr lang="cs-CZ" b="1" dirty="0" smtClean="0">
                <a:solidFill>
                  <a:srgbClr val="00B0F0"/>
                </a:solidFill>
              </a:rPr>
              <a:t>draft</a:t>
            </a:r>
            <a:r>
              <a:rPr lang="cs-CZ" dirty="0" smtClean="0"/>
              <a:t> mladých </a:t>
            </a:r>
            <a:r>
              <a:rPr lang="cs-CZ" dirty="0"/>
              <a:t>řidičů </a:t>
            </a:r>
            <a:r>
              <a:rPr lang="cs-CZ" dirty="0" smtClean="0"/>
              <a:t>dopravci</a:t>
            </a:r>
          </a:p>
          <a:p>
            <a:pPr lvl="0"/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sz="1400" dirty="0" smtClean="0"/>
              <a:t>lákání nových řidičů díky zvýšení transparentnosti oboru 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      (</a:t>
            </a:r>
            <a:r>
              <a:rPr lang="cs-CZ" sz="1400" dirty="0" err="1" smtClean="0"/>
              <a:t>info</a:t>
            </a:r>
            <a:r>
              <a:rPr lang="cs-CZ" sz="1400" dirty="0" smtClean="0"/>
              <a:t> o časovém vytížení řidičů, skutečné </a:t>
            </a:r>
            <a:r>
              <a:rPr lang="cs-CZ" sz="1400" dirty="0" err="1" smtClean="0"/>
              <a:t>info</a:t>
            </a:r>
            <a:r>
              <a:rPr lang="cs-CZ" sz="1400" dirty="0" smtClean="0"/>
              <a:t> o výši odměny, systém vzdělávání atd.)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0262" y="4484638"/>
            <a:ext cx="84822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Ačkoliv je patrný nedostatek řidičů a v důsledku toho roste jejich vytížení, platy klesají. 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Neviditelná ruka trhu nefunguje!</a:t>
            </a: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Je potřeba navodit sociální dialog a řešit problémy nedostatku řidičů a demografický vývoj prostřednictvím sociálního dialogu všech zúčastněných subjektů, jinak hrozí do 5 let</a:t>
            </a:r>
          </a:p>
          <a:p>
            <a:pPr algn="ctr"/>
            <a:endParaRPr lang="cs-CZ" b="1" dirty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       ŘIDIČSKÝ BLACKOUT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663</Words>
  <Application>Microsoft Office PowerPoint</Application>
  <PresentationFormat>Předvádění na obrazovce (4:3)</PresentationFormat>
  <Paragraphs>141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Honzik</dc:creator>
  <cp:lastModifiedBy>Jan Tichý</cp:lastModifiedBy>
  <cp:revision>72</cp:revision>
  <dcterms:created xsi:type="dcterms:W3CDTF">2014-11-25T20:27:57Z</dcterms:created>
  <dcterms:modified xsi:type="dcterms:W3CDTF">2015-04-30T09:59:43Z</dcterms:modified>
</cp:coreProperties>
</file>